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411" r:id="rId3"/>
    <p:sldId id="416" r:id="rId4"/>
    <p:sldId id="415" r:id="rId5"/>
    <p:sldId id="414" r:id="rId6"/>
    <p:sldId id="413" r:id="rId7"/>
    <p:sldId id="412" r:id="rId8"/>
    <p:sldId id="256" r:id="rId9"/>
    <p:sldId id="377" r:id="rId10"/>
    <p:sldId id="399" r:id="rId11"/>
    <p:sldId id="378" r:id="rId12"/>
    <p:sldId id="400" r:id="rId13"/>
    <p:sldId id="381" r:id="rId14"/>
    <p:sldId id="403" r:id="rId15"/>
    <p:sldId id="383" r:id="rId16"/>
    <p:sldId id="384" r:id="rId17"/>
    <p:sldId id="385" r:id="rId18"/>
    <p:sldId id="379" r:id="rId19"/>
    <p:sldId id="369" r:id="rId20"/>
    <p:sldId id="370" r:id="rId21"/>
    <p:sldId id="371" r:id="rId22"/>
    <p:sldId id="409" r:id="rId23"/>
    <p:sldId id="372" r:id="rId24"/>
    <p:sldId id="373" r:id="rId25"/>
    <p:sldId id="386" r:id="rId26"/>
    <p:sldId id="336" r:id="rId27"/>
    <p:sldId id="339" r:id="rId28"/>
    <p:sldId id="341" r:id="rId29"/>
    <p:sldId id="342" r:id="rId30"/>
    <p:sldId id="397" r:id="rId31"/>
    <p:sldId id="387" r:id="rId32"/>
    <p:sldId id="388" r:id="rId33"/>
    <p:sldId id="389" r:id="rId34"/>
    <p:sldId id="390" r:id="rId35"/>
    <p:sldId id="391" r:id="rId36"/>
    <p:sldId id="392" r:id="rId37"/>
    <p:sldId id="394" r:id="rId38"/>
    <p:sldId id="408" r:id="rId39"/>
    <p:sldId id="395" r:id="rId40"/>
    <p:sldId id="396" r:id="rId41"/>
    <p:sldId id="398" r:id="rId42"/>
    <p:sldId id="345" r:id="rId43"/>
    <p:sldId id="347" r:id="rId44"/>
    <p:sldId id="350" r:id="rId45"/>
    <p:sldId id="351" r:id="rId46"/>
    <p:sldId id="355" r:id="rId47"/>
    <p:sldId id="352" r:id="rId48"/>
    <p:sldId id="353" r:id="rId49"/>
    <p:sldId id="354" r:id="rId50"/>
    <p:sldId id="356" r:id="rId51"/>
    <p:sldId id="357" r:id="rId52"/>
    <p:sldId id="410" r:id="rId53"/>
    <p:sldId id="402" r:id="rId54"/>
    <p:sldId id="375" r:id="rId55"/>
    <p:sldId id="404" r:id="rId56"/>
    <p:sldId id="406" r:id="rId57"/>
    <p:sldId id="407" r:id="rId58"/>
    <p:sldId id="323" r:id="rId5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7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09.12.2013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a:t>
            </a:r>
            <a:r>
              <a:rPr lang="de-DE" sz="1200" kern="1200" dirty="0" smtClean="0">
                <a:solidFill>
                  <a:schemeClr val="tx1"/>
                </a:solidFill>
                <a:effectLst/>
                <a:latin typeface="+mn-lt"/>
                <a:ea typeface="+mn-ea"/>
                <a:cs typeface="+mn-cs"/>
              </a:rPr>
              <a:t>(Zurechnungsfähigkeit)</a:t>
            </a:r>
            <a:endParaRPr lang="de-DE" sz="1200" kern="1200" dirty="0" smtClean="0">
              <a:solidFill>
                <a:schemeClr val="tx1"/>
              </a:solidFill>
              <a:effectLst/>
              <a:latin typeface="+mn-lt"/>
              <a:ea typeface="+mn-ea"/>
              <a:cs typeface="+mn-cs"/>
            </a:endParaRP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dirty="0" smtClean="0">
                <a:solidFill>
                  <a:schemeClr val="tx1"/>
                </a:solidFill>
                <a:effectLst/>
                <a:latin typeface="+mn-lt"/>
                <a:ea typeface="+mn-ea"/>
                <a:cs typeface="+mn-cs"/>
              </a:rPr>
              <a:t>- Resultiert in stärkeren Einschränkungen der Wissenschaft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kmail.ikp.physik.tu-darmstadt.de/gvw/index.html#anfang" TargetMode="External"/><Relationship Id="rId7" Type="http://schemas.openxmlformats.org/officeDocument/2006/relationships/hyperlink" Target="http://fiff.de/logo2.png"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graphik/GVW_Homepage_Header.jp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Politik beeinflusst die Wissenschaft</a:t>
            </a:r>
          </a:p>
          <a:p>
            <a:pPr lvl="1"/>
            <a:r>
              <a:rPr lang="de-DE" dirty="0"/>
              <a:t>Fördergelder</a:t>
            </a:r>
          </a:p>
          <a:p>
            <a:pPr lvl="1"/>
            <a:r>
              <a:rPr lang="de-DE" dirty="0"/>
              <a:t>Gesetze </a:t>
            </a:r>
          </a:p>
          <a:p>
            <a:r>
              <a:rPr lang="de-DE" dirty="0"/>
              <a:t>Wissenschaft beeinflusst die Politik</a:t>
            </a:r>
          </a:p>
          <a:p>
            <a:pPr lvl="1"/>
            <a:r>
              <a:rPr lang="de-DE" dirty="0"/>
              <a:t>Entscheidungen aufgrund wissenschaftlicher Erkenntnisse</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EU für 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beeinflusst die Wissenschaft die Gesellschaft?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a:t>
            </a:r>
            <a:r>
              <a:rPr lang="de-DE" sz="3600" dirty="0" smtClean="0"/>
              <a:t>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a:t>
            </a:r>
            <a:r>
              <a:rPr lang="de-DE" sz="3600" dirty="0" smtClean="0"/>
              <a:t>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endParaRPr lang="de-DE" sz="2800" dirty="0" smtClean="0"/>
          </a:p>
          <a:p>
            <a:r>
              <a:rPr lang="de-DE" sz="2800" dirty="0" smtClean="0"/>
              <a:t>Einschränkung ausschließlich durch andere Grundrechte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8" name="Grafik 7"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2" name="Titel 1"/>
          <p:cNvSpPr>
            <a:spLocks noGrp="1"/>
          </p:cNvSpPr>
          <p:nvPr>
            <p:ph type="title"/>
          </p:nvPr>
        </p:nvSpPr>
        <p:spPr/>
        <p:txBody>
          <a:bodyPr>
            <a:noAutofit/>
          </a:bodyPr>
          <a:lstStyle/>
          <a:p>
            <a:r>
              <a:rPr lang="de-DE" sz="3600" dirty="0" smtClean="0"/>
              <a:t>Forschungsfreiheit in Deutschland</a:t>
            </a:r>
            <a:endParaRPr lang="de-DE" sz="3600" dirty="0"/>
          </a:p>
        </p:txBody>
      </p:sp>
      <p:sp>
        <p:nvSpPr>
          <p:cNvPr id="4" name="Inhaltsplatzhalter 2"/>
          <p:cNvSpPr>
            <a:spLocks noGrp="1"/>
          </p:cNvSpPr>
          <p:nvPr>
            <p:ph idx="1"/>
          </p:nvPr>
        </p:nvSpPr>
        <p:spPr/>
        <p:txBody>
          <a:bodyPr>
            <a:normAutofit/>
          </a:bodyPr>
          <a:lstStyle/>
          <a:p>
            <a:r>
              <a:rPr lang="de-DE" sz="2800" dirty="0"/>
              <a:t>Einschränkung ausschließlich durch andere </a:t>
            </a:r>
            <a:r>
              <a:rPr lang="de-DE" sz="2800" dirty="0" smtClean="0"/>
              <a:t>Grundrechte</a:t>
            </a:r>
          </a:p>
          <a:p>
            <a:r>
              <a:rPr lang="de-DE" sz="2800" dirty="0" smtClean="0"/>
              <a:t>Verbot durch Gesetzgeber möglich aber nicht zwingend</a:t>
            </a:r>
            <a:endParaRPr lang="de-DE" sz="2400" dirty="0" smtClean="0"/>
          </a:p>
          <a:p>
            <a:endParaRPr lang="de-DE" sz="2800"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9"/>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1313638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r>
              <a:rPr lang="de-DE" dirty="0" smtClean="0"/>
              <a:t>Selbstverpflichtung </a:t>
            </a:r>
            <a:r>
              <a:rPr lang="de-DE" dirty="0"/>
              <a:t>von wissenschaftlichen </a:t>
            </a:r>
            <a:r>
              <a:rPr lang="de-DE" dirty="0" smtClean="0"/>
              <a:t>Einrichtungen ausschließlich für </a:t>
            </a:r>
            <a:r>
              <a:rPr lang="de-DE" dirty="0"/>
              <a:t>zivile Zwecke zu forschen.</a:t>
            </a:r>
          </a:p>
          <a:p>
            <a:r>
              <a:rPr lang="de-DE" dirty="0"/>
              <a:t>Die erste Zivilklausel trat 1986 an der </a:t>
            </a:r>
            <a:r>
              <a:rPr lang="de-DE" dirty="0" smtClean="0"/>
              <a:t>Universität Bremen in </a:t>
            </a:r>
            <a:r>
              <a:rPr lang="de-DE" dirty="0"/>
              <a:t>Kraft.</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119385858"/>
              </p:ext>
            </p:extLst>
          </p:nvPr>
        </p:nvGraphicFramePr>
        <p:xfrm>
          <a:off x="323528" y="980728"/>
          <a:ext cx="4176464" cy="497078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Die Zivilklausel ist „ein Merkmal der Universität, das man auch nach außen tragen kann. „BAECK, “Uni Bremen gegen Rüstungsforschung Zivilklausel bleibt - OHB kommt"</a:t>
                      </a:r>
                      <a:endParaRPr lang="de-DE" sz="1650" kern="1200" dirty="0">
                        <a:solidFill>
                          <a:schemeClr val="tx1"/>
                        </a:solidFill>
                        <a:latin typeface="+mn-lt"/>
                        <a:ea typeface="+mn-ea"/>
                        <a:cs typeface="+mn-cs"/>
                      </a:endParaRPr>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318541201"/>
              </p:ext>
            </p:extLst>
          </p:nvPr>
        </p:nvGraphicFramePr>
        <p:xfrm>
          <a:off x="4644008" y="980728"/>
          <a:ext cx="4079776" cy="362204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Krause, „Verklausulierter Frieden“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Situation an der Universität Bremen</a:t>
            </a:r>
            <a:endParaRPr lang="de-DE" dirty="0"/>
          </a:p>
        </p:txBody>
      </p:sp>
      <p:sp>
        <p:nvSpPr>
          <p:cNvPr id="3" name="Inhaltsplatzhalter 2"/>
          <p:cNvSpPr>
            <a:spLocks noGrp="1"/>
          </p:cNvSpPr>
          <p:nvPr>
            <p:ph idx="1"/>
          </p:nvPr>
        </p:nvSpPr>
        <p:spPr/>
        <p:txBody>
          <a:bodyPr numCol="2">
            <a:normAutofit/>
          </a:bodyPr>
          <a:lstStyle/>
          <a:p>
            <a:endParaRPr lang="de-DE"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8"/>
            <a:ext cx="8106097" cy="504379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1019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Verworfen.</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endParaRPr lang="de-DE" dirty="0"/>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endParaRPr lang="de-DE" dirty="0"/>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Kompliziert 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400" dirty="0"/>
              <a:t>Gesellschaft für Verantwortung in der Wissenschaft e.V. </a:t>
            </a:r>
            <a:endParaRPr lang="de-DE" sz="24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400" dirty="0"/>
              <a:t>Persönlich moralische Verantwortung übernehmen</a:t>
            </a:r>
          </a:p>
          <a:p>
            <a:pPr lvl="1"/>
            <a:r>
              <a:rPr lang="de-DE" sz="2400" dirty="0"/>
              <a:t>Anderen helfen Mittel der Wissenschaft und Technik menschenwürdig zu </a:t>
            </a:r>
            <a:r>
              <a:rPr lang="de-DE" sz="2400" dirty="0" smtClean="0"/>
              <a:t>gebrauchen</a:t>
            </a:r>
            <a:endParaRPr lang="de-DE" sz="24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a:t>
            </a:r>
            <a:r>
              <a:rPr lang="de-DE" dirty="0" smtClean="0"/>
              <a:t>(2/2</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upload.wikimedia.org/wikipedia/commons/6/69/Dollyscotla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855" r="1410" b="2255"/>
          <a:stretch/>
        </p:blipFill>
        <p:spPr bwMode="auto">
          <a:xfrm>
            <a:off x="132905" y="103934"/>
            <a:ext cx="8884095" cy="61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a:t>
            </a:r>
            <a:r>
              <a:rPr lang="de-DE" sz="1800" dirty="0"/>
              <a:t>Wissenschaftlich Arbeiten von Abbildung bis Zitat: Lehr- und Übungsbuch </a:t>
            </a:r>
            <a:r>
              <a:rPr lang="de-DE" sz="1800" dirty="0" smtClean="0"/>
              <a:t>für Bachelor, Master und Promotion (Kapitel 1.3)</a:t>
            </a:r>
            <a:endParaRPr lang="de-DE" sz="1800" dirty="0"/>
          </a:p>
          <a:p>
            <a:r>
              <a:rPr lang="de-DE" sz="1800" dirty="0"/>
              <a:t>Bilder</a:t>
            </a:r>
            <a:endParaRPr lang="de-DE" sz="1800" dirty="0"/>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a:t>
            </a:r>
            <a:r>
              <a:rPr lang="de-DE" sz="1800" dirty="0"/>
              <a:t>]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a:t>
            </a:r>
            <a:r>
              <a:rPr lang="de-DE" sz="1800" dirty="0"/>
              <a:t>GEVE1] </a:t>
            </a:r>
            <a:r>
              <a:rPr lang="de-DE" sz="1800" dirty="0" smtClean="0"/>
              <a:t> </a:t>
            </a:r>
            <a:r>
              <a:rPr lang="de-DE" sz="1600" dirty="0" smtClean="0">
                <a:hlinkClick r:id="rId4"/>
              </a:rPr>
              <a:t>http</a:t>
            </a:r>
            <a:r>
              <a:rPr lang="de-DE" sz="1600" dirty="0">
                <a:hlinkClick r:id="rId4"/>
              </a:rPr>
              <a:t>://</a:t>
            </a:r>
            <a:r>
              <a:rPr lang="de-DE" sz="1600" dirty="0" smtClean="0">
                <a:hlinkClick r:id="rId4"/>
              </a:rPr>
              <a:t>skmail.ikp.physik.tu-darmstadt.de/gvw/graphik/GVW_Homepage_Header.jpg</a:t>
            </a:r>
            <a:endParaRPr lang="de-DE" sz="1600" dirty="0" smtClean="0"/>
          </a:p>
          <a:p>
            <a:r>
              <a:rPr lang="de-DE" sz="1800" dirty="0"/>
              <a:t>[</a:t>
            </a:r>
            <a:r>
              <a:rPr lang="de-DE" sz="1800" dirty="0"/>
              <a:t>GEVE3</a:t>
            </a:r>
            <a:r>
              <a:rPr lang="de-DE" sz="1800" dirty="0"/>
              <a:t>]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4"/>
              </a:rPr>
              <a:t>http://</a:t>
            </a:r>
            <a:r>
              <a:rPr lang="de-DE" sz="1600" dirty="0" smtClean="0">
                <a:hlinkClick r:id="rId4"/>
              </a:rPr>
              <a:t>skmail.ikp.physik.tu-darmstadt.de/gvw/graphik/GVW_Homepage_Header.jpg</a:t>
            </a:r>
            <a:endParaRPr lang="de-DE" sz="1600" dirty="0" smtClean="0"/>
          </a:p>
          <a:p>
            <a:pPr lvl="1"/>
            <a:r>
              <a:rPr lang="de-DE" sz="1600" dirty="0"/>
              <a:t>[GEVEB3] </a:t>
            </a:r>
            <a:r>
              <a:rPr lang="de-DE" sz="1600" dirty="0">
                <a:hlinkClick r:id="rId7"/>
              </a:rPr>
              <a:t>http://</a:t>
            </a:r>
            <a:r>
              <a:rPr lang="de-DE" sz="1600" dirty="0" smtClean="0">
                <a:hlinkClick r:id="rId7"/>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4912" t="209" r="1340" b="-209"/>
          <a:stretch/>
        </p:blipFill>
        <p:spPr bwMode="auto">
          <a:xfrm>
            <a:off x="132904" y="101352"/>
            <a:ext cx="8884096" cy="614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09.12.2013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TODO</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smtClean="0"/>
              <a:t>TODO</a:t>
            </a:r>
            <a:endParaRPr lang="de-DE" dirty="0"/>
          </a:p>
        </p:txBody>
      </p:sp>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2028</Words>
  <Application>Microsoft Office PowerPoint</Application>
  <PresentationFormat>Bildschirmpräsentation (4:3)</PresentationFormat>
  <Paragraphs>416</Paragraphs>
  <Slides>57</Slides>
  <Notes>55</Notes>
  <HiddenSlides>0</HiddenSlides>
  <MMClips>0</MMClips>
  <ScaleCrop>false</ScaleCrop>
  <HeadingPairs>
    <vt:vector size="4" baseType="variant">
      <vt:variant>
        <vt:lpstr>Design</vt:lpstr>
      </vt:variant>
      <vt:variant>
        <vt:i4>2</vt:i4>
      </vt:variant>
      <vt:variant>
        <vt:lpstr>Folientitel</vt:lpstr>
      </vt:variant>
      <vt:variant>
        <vt:i4>57</vt:i4>
      </vt:variant>
    </vt:vector>
  </HeadingPairs>
  <TitlesOfParts>
    <vt:vector size="59"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TODO</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Forschungsfreiheit in Deutschland</vt:lpstr>
      <vt:lpstr>Europa (EU)</vt:lpstr>
      <vt:lpstr>Gliederung</vt:lpstr>
      <vt:lpstr>Zivilklausel</vt:lpstr>
      <vt:lpstr>Liste mit Hochschulen mit Zivilklausel</vt:lpstr>
      <vt:lpstr>Zivilklausel Vorteile / Nachteile</vt:lpstr>
      <vt:lpstr>Situation an der Universität Bremen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136</cp:revision>
  <dcterms:created xsi:type="dcterms:W3CDTF">2011-05-09T07:23:46Z</dcterms:created>
  <dcterms:modified xsi:type="dcterms:W3CDTF">2013-12-09T21:09:37Z</dcterms:modified>
</cp:coreProperties>
</file>